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9"/>
  </p:notesMasterIdLst>
  <p:sldIdLst>
    <p:sldId id="256" r:id="rId2"/>
    <p:sldId id="257" r:id="rId3"/>
    <p:sldId id="285" r:id="rId4"/>
    <p:sldId id="286" r:id="rId5"/>
    <p:sldId id="259" r:id="rId6"/>
    <p:sldId id="261" r:id="rId7"/>
    <p:sldId id="274" r:id="rId8"/>
    <p:sldId id="263" r:id="rId9"/>
    <p:sldId id="264" r:id="rId10"/>
    <p:sldId id="265" r:id="rId11"/>
    <p:sldId id="287" r:id="rId12"/>
    <p:sldId id="279" r:id="rId13"/>
    <p:sldId id="288" r:id="rId14"/>
    <p:sldId id="280" r:id="rId15"/>
    <p:sldId id="289" r:id="rId16"/>
    <p:sldId id="290" r:id="rId17"/>
    <p:sldId id="284" r:id="rId18"/>
  </p:sldIdLst>
  <p:sldSz cx="9144000" cy="5143500" type="screen16x9"/>
  <p:notesSz cx="6858000" cy="9144000"/>
  <p:embeddedFontLst>
    <p:embeddedFont>
      <p:font typeface="Poppins" panose="020B0604020202020204" charset="0"/>
      <p:regular r:id="rId20"/>
      <p:bold r:id="rId21"/>
      <p:italic r:id="rId22"/>
      <p:boldItalic r:id="rId23"/>
    </p:embeddedFont>
    <p:embeddedFont>
      <p:font typeface="Montserrat Light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14141C"/>
    <a:srgbClr val="050507"/>
    <a:srgbClr val="8B221F"/>
    <a:srgbClr val="210908"/>
    <a:srgbClr val="FFD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4AC0E60-4941-490D-859B-99E0AB1F9CB0}">
  <a:tblStyle styleId="{54AC0E60-4941-490D-859B-99E0AB1F9C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4607"/>
  </p:normalViewPr>
  <p:slideViewPr>
    <p:cSldViewPr snapToGrid="0" snapToObjects="1">
      <p:cViewPr>
        <p:scale>
          <a:sx n="170" d="100"/>
          <a:sy n="170" d="100"/>
        </p:scale>
        <p:origin x="-456" y="-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752434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41a8829c09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" name="Google Shape;1323;g41a8829c09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4599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 flipH="1">
            <a:off x="912725" y="0"/>
            <a:ext cx="8231275" cy="4331550"/>
            <a:chOff x="0" y="0"/>
            <a:chExt cx="8231275" cy="4331550"/>
          </a:xfrm>
        </p:grpSpPr>
        <p:pic>
          <p:nvPicPr>
            <p:cNvPr id="11" name="Google Shape;11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343487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" name="Google Shape;12;p2"/>
            <p:cNvGrpSpPr/>
            <p:nvPr/>
          </p:nvGrpSpPr>
          <p:grpSpPr>
            <a:xfrm>
              <a:off x="0" y="2747250"/>
              <a:ext cx="3429750" cy="896675"/>
              <a:chOff x="0" y="0"/>
              <a:chExt cx="3429750" cy="896675"/>
            </a:xfrm>
          </p:grpSpPr>
          <p:pic>
            <p:nvPicPr>
              <p:cNvPr id="13" name="Google Shape;1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" name="Google Shape;1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" name="Google Shape;15;p2"/>
            <p:cNvGrpSpPr/>
            <p:nvPr/>
          </p:nvGrpSpPr>
          <p:grpSpPr>
            <a:xfrm>
              <a:off x="685975" y="2061250"/>
              <a:ext cx="3429750" cy="896675"/>
              <a:chOff x="0" y="0"/>
              <a:chExt cx="3429750" cy="896675"/>
            </a:xfrm>
          </p:grpSpPr>
          <p:pic>
            <p:nvPicPr>
              <p:cNvPr id="16" name="Google Shape;1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" name="Google Shape;1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" name="Google Shape;18;p2"/>
            <p:cNvGrpSpPr/>
            <p:nvPr/>
          </p:nvGrpSpPr>
          <p:grpSpPr>
            <a:xfrm>
              <a:off x="0" y="1373625"/>
              <a:ext cx="3429750" cy="896675"/>
              <a:chOff x="0" y="0"/>
              <a:chExt cx="3429750" cy="896675"/>
            </a:xfrm>
          </p:grpSpPr>
          <p:pic>
            <p:nvPicPr>
              <p:cNvPr id="19" name="Google Shape;1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" name="Google Shape;21;p2"/>
            <p:cNvGrpSpPr/>
            <p:nvPr/>
          </p:nvGrpSpPr>
          <p:grpSpPr>
            <a:xfrm>
              <a:off x="685975" y="687625"/>
              <a:ext cx="7545300" cy="896675"/>
              <a:chOff x="0" y="0"/>
              <a:chExt cx="7545300" cy="896675"/>
            </a:xfrm>
          </p:grpSpPr>
          <p:pic>
            <p:nvPicPr>
              <p:cNvPr id="22" name="Google Shape;22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Google Shape;2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Google Shape;2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2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Google Shape;26;p2"/>
            <p:cNvGrpSpPr/>
            <p:nvPr/>
          </p:nvGrpSpPr>
          <p:grpSpPr>
            <a:xfrm>
              <a:off x="0" y="0"/>
              <a:ext cx="7545300" cy="896675"/>
              <a:chOff x="0" y="0"/>
              <a:chExt cx="7545300" cy="896675"/>
            </a:xfrm>
          </p:grpSpPr>
          <p:pic>
            <p:nvPicPr>
              <p:cNvPr id="27" name="Google Shape;2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" name="Google Shape;2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" name="Google Shape;2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3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2027622" y="1953315"/>
            <a:ext cx="50733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2" name="Google Shape;32;p2"/>
          <p:cNvGrpSpPr/>
          <p:nvPr/>
        </p:nvGrpSpPr>
        <p:grpSpPr>
          <a:xfrm flipH="1">
            <a:off x="0" y="3088098"/>
            <a:ext cx="4115725" cy="2270300"/>
            <a:chOff x="4115550" y="2061250"/>
            <a:chExt cx="4115725" cy="2270300"/>
          </a:xfrm>
        </p:grpSpPr>
        <p:grpSp>
          <p:nvGrpSpPr>
            <p:cNvPr id="33" name="Google Shape;33;p2"/>
            <p:cNvGrpSpPr/>
            <p:nvPr/>
          </p:nvGrpSpPr>
          <p:grpSpPr>
            <a:xfrm>
              <a:off x="4801525" y="3434875"/>
              <a:ext cx="3429750" cy="896675"/>
              <a:chOff x="4115550" y="0"/>
              <a:chExt cx="3429750" cy="896675"/>
            </a:xfrm>
          </p:grpSpPr>
          <p:pic>
            <p:nvPicPr>
              <p:cNvPr id="34" name="Google Shape;3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" name="Google Shape;3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6" name="Google Shape;36;p2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37" name="Google Shape;3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" name="Google Shape;3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9" name="Google Shape;39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3"/>
          <p:cNvGrpSpPr/>
          <p:nvPr/>
        </p:nvGrpSpPr>
        <p:grpSpPr>
          <a:xfrm flipH="1">
            <a:off x="912725" y="0"/>
            <a:ext cx="8231275" cy="4331550"/>
            <a:chOff x="0" y="0"/>
            <a:chExt cx="8231275" cy="4331550"/>
          </a:xfrm>
        </p:grpSpPr>
        <p:pic>
          <p:nvPicPr>
            <p:cNvPr id="42" name="Google Shape;42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343487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3" name="Google Shape;43;p3"/>
            <p:cNvGrpSpPr/>
            <p:nvPr/>
          </p:nvGrpSpPr>
          <p:grpSpPr>
            <a:xfrm>
              <a:off x="0" y="2747250"/>
              <a:ext cx="3429750" cy="896675"/>
              <a:chOff x="0" y="0"/>
              <a:chExt cx="3429750" cy="896675"/>
            </a:xfrm>
          </p:grpSpPr>
          <p:pic>
            <p:nvPicPr>
              <p:cNvPr id="44" name="Google Shape;4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5" name="Google Shape;4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6" name="Google Shape;46;p3"/>
            <p:cNvGrpSpPr/>
            <p:nvPr/>
          </p:nvGrpSpPr>
          <p:grpSpPr>
            <a:xfrm>
              <a:off x="685975" y="2061250"/>
              <a:ext cx="3429750" cy="896675"/>
              <a:chOff x="0" y="0"/>
              <a:chExt cx="3429750" cy="896675"/>
            </a:xfrm>
          </p:grpSpPr>
          <p:pic>
            <p:nvPicPr>
              <p:cNvPr id="47" name="Google Shape;47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8" name="Google Shape;4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9" name="Google Shape;49;p3"/>
            <p:cNvGrpSpPr/>
            <p:nvPr/>
          </p:nvGrpSpPr>
          <p:grpSpPr>
            <a:xfrm>
              <a:off x="0" y="1373625"/>
              <a:ext cx="3429750" cy="896675"/>
              <a:chOff x="0" y="0"/>
              <a:chExt cx="3429750" cy="896675"/>
            </a:xfrm>
          </p:grpSpPr>
          <p:pic>
            <p:nvPicPr>
              <p:cNvPr id="50" name="Google Shape;50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1" name="Google Shape;51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" name="Google Shape;52;p3"/>
            <p:cNvGrpSpPr/>
            <p:nvPr/>
          </p:nvGrpSpPr>
          <p:grpSpPr>
            <a:xfrm>
              <a:off x="685975" y="687625"/>
              <a:ext cx="7545300" cy="896675"/>
              <a:chOff x="0" y="0"/>
              <a:chExt cx="7545300" cy="896675"/>
            </a:xfrm>
          </p:grpSpPr>
          <p:pic>
            <p:nvPicPr>
              <p:cNvPr id="53" name="Google Shape;53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4" name="Google Shape;5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" name="Google Shape;5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6" name="Google Shape;56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7" name="Google Shape;57;p3"/>
            <p:cNvGrpSpPr/>
            <p:nvPr/>
          </p:nvGrpSpPr>
          <p:grpSpPr>
            <a:xfrm>
              <a:off x="0" y="0"/>
              <a:ext cx="7545300" cy="896675"/>
              <a:chOff x="0" y="0"/>
              <a:chExt cx="7545300" cy="896675"/>
            </a:xfrm>
          </p:grpSpPr>
          <p:pic>
            <p:nvPicPr>
              <p:cNvPr id="58" name="Google Shape;5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9" name="Google Shape;59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0" name="Google Shape;60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1" name="Google Shape;61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62" name="Google Shape;62;p3"/>
          <p:cNvGrpSpPr/>
          <p:nvPr/>
        </p:nvGrpSpPr>
        <p:grpSpPr>
          <a:xfrm flipH="1">
            <a:off x="0" y="3088098"/>
            <a:ext cx="4115725" cy="2270300"/>
            <a:chOff x="4115550" y="2061250"/>
            <a:chExt cx="4115725" cy="2270300"/>
          </a:xfrm>
        </p:grpSpPr>
        <p:grpSp>
          <p:nvGrpSpPr>
            <p:cNvPr id="63" name="Google Shape;63;p3"/>
            <p:cNvGrpSpPr/>
            <p:nvPr/>
          </p:nvGrpSpPr>
          <p:grpSpPr>
            <a:xfrm>
              <a:off x="4801525" y="3434875"/>
              <a:ext cx="3429750" cy="896675"/>
              <a:chOff x="4115550" y="0"/>
              <a:chExt cx="3429750" cy="896675"/>
            </a:xfrm>
          </p:grpSpPr>
          <p:pic>
            <p:nvPicPr>
              <p:cNvPr id="64" name="Google Shape;6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5" name="Google Shape;6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6" name="Google Shape;66;p3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67" name="Google Shape;67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8" name="Google Shape;6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9" name="Google Shape;69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3"/>
          <p:cNvSpPr txBox="1">
            <a:spLocks noGrp="1"/>
          </p:cNvSpPr>
          <p:nvPr>
            <p:ph type="ctrTitle"/>
          </p:nvPr>
        </p:nvSpPr>
        <p:spPr>
          <a:xfrm>
            <a:off x="2027625" y="1629397"/>
            <a:ext cx="5088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1" name="Google Shape;71;p3"/>
          <p:cNvSpPr txBox="1">
            <a:spLocks noGrp="1"/>
          </p:cNvSpPr>
          <p:nvPr>
            <p:ph type="subTitle" idx="1"/>
          </p:nvPr>
        </p:nvSpPr>
        <p:spPr>
          <a:xfrm>
            <a:off x="2027625" y="2886101"/>
            <a:ext cx="50886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5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16" name="Google Shape;116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8" name="Google Shape;118;p5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19" name="Google Shape;119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0" name="Google Shape;120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1" name="Google Shape;121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2" name="Google Shape;122;p5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23" name="Google Shape;123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4" name="Google Shape;124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5" name="Google Shape;125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6" name="Google Shape;126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7" name="Google Shape;127;p5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28" name="Google Shape;128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9" name="Google Shape;129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0" name="Google Shape;130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1" name="Google Shape;131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32" name="Google Shape;132;p5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33" name="Google Shape;133;p5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34" name="Google Shape;134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5" name="Google Shape;135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36" name="Google Shape;136;p5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37" name="Google Shape;137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8" name="Google Shape;138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39" name="Google Shape;139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0" name="Google Shape;140;p5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6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45" name="Google Shape;145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7" name="Google Shape;147;p6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48" name="Google Shape;14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9" name="Google Shape;14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0" name="Google Shape;15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1" name="Google Shape;151;p6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52" name="Google Shape;152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3" name="Google Shape;15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4" name="Google Shape;15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5" name="Google Shape;155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6" name="Google Shape;156;p6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57" name="Google Shape;15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8" name="Google Shape;15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9" name="Google Shape;15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0" name="Google Shape;16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61" name="Google Shape;161;p6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63" name="Google Shape;16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4" name="Google Shape;16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5" name="Google Shape;165;p6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66" name="Google Shape;166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7" name="Google Shape;16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8" name="Google Shape;168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9" name="Google Shape;169;p6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6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35874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1" name="Google Shape;171;p6"/>
          <p:cNvSpPr txBox="1">
            <a:spLocks noGrp="1"/>
          </p:cNvSpPr>
          <p:nvPr>
            <p:ph type="body" idx="2"/>
          </p:nvPr>
        </p:nvSpPr>
        <p:spPr>
          <a:xfrm>
            <a:off x="4780150" y="1524375"/>
            <a:ext cx="35874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2" name="Google Shape;172;p6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7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75" name="Google Shape;175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77" name="Google Shape;177;p7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78" name="Google Shape;178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9" name="Google Shape;179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0" name="Google Shape;180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1" name="Google Shape;181;p7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82" name="Google Shape;182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3" name="Google Shape;183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4" name="Google Shape;184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5" name="Google Shape;185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6" name="Google Shape;186;p7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87" name="Google Shape;187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8" name="Google Shape;188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9" name="Google Shape;189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0" name="Google Shape;190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91" name="Google Shape;191;p7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92" name="Google Shape;192;p7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93" name="Google Shape;193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4" name="Google Shape;194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95" name="Google Shape;195;p7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96" name="Google Shape;196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7" name="Google Shape;197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98" name="Google Shape;198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9" name="Google Shape;199;p7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7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23277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❑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9pPr>
          </a:lstStyle>
          <a:p>
            <a:endParaRPr/>
          </a:p>
        </p:txBody>
      </p:sp>
      <p:sp>
        <p:nvSpPr>
          <p:cNvPr id="201" name="Google Shape;201;p7"/>
          <p:cNvSpPr txBox="1">
            <a:spLocks noGrp="1"/>
          </p:cNvSpPr>
          <p:nvPr>
            <p:ph type="body" idx="2"/>
          </p:nvPr>
        </p:nvSpPr>
        <p:spPr>
          <a:xfrm>
            <a:off x="3376062" y="1524375"/>
            <a:ext cx="23277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❑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9pPr>
          </a:lstStyle>
          <a:p>
            <a:endParaRPr/>
          </a:p>
        </p:txBody>
      </p:sp>
      <p:sp>
        <p:nvSpPr>
          <p:cNvPr id="202" name="Google Shape;202;p7"/>
          <p:cNvSpPr txBox="1">
            <a:spLocks noGrp="1"/>
          </p:cNvSpPr>
          <p:nvPr>
            <p:ph type="body" idx="3"/>
          </p:nvPr>
        </p:nvSpPr>
        <p:spPr>
          <a:xfrm>
            <a:off x="5975674" y="1524375"/>
            <a:ext cx="23277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❑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9pPr>
          </a:lstStyle>
          <a:p>
            <a:endParaRPr/>
          </a:p>
        </p:txBody>
      </p:sp>
      <p:sp>
        <p:nvSpPr>
          <p:cNvPr id="203" name="Google Shape;203;p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9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234" name="Google Shape;234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" name="Google Shape;235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36" name="Google Shape;236;p9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237" name="Google Shape;237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8" name="Google Shape;238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9" name="Google Shape;239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40" name="Google Shape;240;p9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241" name="Google Shape;241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2" name="Google Shape;242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3" name="Google Shape;243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4" name="Google Shape;244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45" name="Google Shape;245;p9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246" name="Google Shape;246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7" name="Google Shape;247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8" name="Google Shape;248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9" name="Google Shape;249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50" name="Google Shape;250;p9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251" name="Google Shape;251;p9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252" name="Google Shape;252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3" name="Google Shape;253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54" name="Google Shape;254;p9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255" name="Google Shape;255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6" name="Google Shape;256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57" name="Google Shape;257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8" name="Google Shape;258;p9"/>
          <p:cNvSpPr txBox="1">
            <a:spLocks noGrp="1"/>
          </p:cNvSpPr>
          <p:nvPr>
            <p:ph type="body" idx="1"/>
          </p:nvPr>
        </p:nvSpPr>
        <p:spPr>
          <a:xfrm>
            <a:off x="1288075" y="3945179"/>
            <a:ext cx="64839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259" name="Google Shape;259;p9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1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grpSp>
        <p:nvGrpSpPr>
          <p:cNvPr id="281" name="Google Shape;281;p11"/>
          <p:cNvGrpSpPr/>
          <p:nvPr/>
        </p:nvGrpSpPr>
        <p:grpSpPr>
          <a:xfrm>
            <a:off x="-4" y="2743188"/>
            <a:ext cx="3186606" cy="2524130"/>
            <a:chOff x="4364071" y="-3213"/>
            <a:chExt cx="3186606" cy="2524130"/>
          </a:xfrm>
        </p:grpSpPr>
        <p:grpSp>
          <p:nvGrpSpPr>
            <p:cNvPr id="282" name="Google Shape;282;p11"/>
            <p:cNvGrpSpPr/>
            <p:nvPr/>
          </p:nvGrpSpPr>
          <p:grpSpPr>
            <a:xfrm flipH="1">
              <a:off x="4364072" y="2000218"/>
              <a:ext cx="3186606" cy="520699"/>
              <a:chOff x="2057775" y="0"/>
              <a:chExt cx="5487525" cy="896675"/>
            </a:xfrm>
          </p:grpSpPr>
          <p:pic>
            <p:nvPicPr>
              <p:cNvPr id="283" name="Google Shape;283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4" name="Google Shape;284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5" name="Google Shape;285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86" name="Google Shape;286;p11"/>
            <p:cNvGrpSpPr/>
            <p:nvPr/>
          </p:nvGrpSpPr>
          <p:grpSpPr>
            <a:xfrm flipH="1">
              <a:off x="4762444" y="1600887"/>
              <a:ext cx="1991656" cy="520699"/>
              <a:chOff x="4115550" y="0"/>
              <a:chExt cx="3429750" cy="896675"/>
            </a:xfrm>
          </p:grpSpPr>
          <p:pic>
            <p:nvPicPr>
              <p:cNvPr id="287" name="Google Shape;287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8" name="Google Shape;288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89" name="Google Shape;289;p11"/>
            <p:cNvGrpSpPr/>
            <p:nvPr/>
          </p:nvGrpSpPr>
          <p:grpSpPr>
            <a:xfrm flipH="1">
              <a:off x="4364072" y="1198193"/>
              <a:ext cx="1991656" cy="520699"/>
              <a:chOff x="4115550" y="0"/>
              <a:chExt cx="3429750" cy="896675"/>
            </a:xfrm>
          </p:grpSpPr>
          <p:pic>
            <p:nvPicPr>
              <p:cNvPr id="290" name="Google Shape;290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1" name="Google Shape;291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92" name="Google Shape;292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4762444" y="798862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3" name="Google Shape;293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4364071" y="396118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4" name="Google Shape;294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4762444" y="-3213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5" name="Google Shape;295;p11"/>
          <p:cNvGrpSpPr/>
          <p:nvPr/>
        </p:nvGrpSpPr>
        <p:grpSpPr>
          <a:xfrm>
            <a:off x="5957394" y="-3213"/>
            <a:ext cx="3186606" cy="2124799"/>
            <a:chOff x="5957394" y="-3213"/>
            <a:chExt cx="3186606" cy="2124799"/>
          </a:xfrm>
        </p:grpSpPr>
        <p:grpSp>
          <p:nvGrpSpPr>
            <p:cNvPr id="296" name="Google Shape;296;p11"/>
            <p:cNvGrpSpPr/>
            <p:nvPr/>
          </p:nvGrpSpPr>
          <p:grpSpPr>
            <a:xfrm flipH="1">
              <a:off x="5957394" y="-3213"/>
              <a:ext cx="3186606" cy="520699"/>
              <a:chOff x="0" y="0"/>
              <a:chExt cx="5487525" cy="896675"/>
            </a:xfrm>
          </p:grpSpPr>
          <p:pic>
            <p:nvPicPr>
              <p:cNvPr id="297" name="Google Shape;297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8" name="Google Shape;298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9" name="Google Shape;299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00" name="Google Shape;300;p11"/>
            <p:cNvGrpSpPr/>
            <p:nvPr/>
          </p:nvGrpSpPr>
          <p:grpSpPr>
            <a:xfrm flipH="1">
              <a:off x="6753972" y="396118"/>
              <a:ext cx="1991656" cy="520699"/>
              <a:chOff x="0" y="0"/>
              <a:chExt cx="3429750" cy="896675"/>
            </a:xfrm>
          </p:grpSpPr>
          <p:pic>
            <p:nvPicPr>
              <p:cNvPr id="301" name="Google Shape;301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2" name="Google Shape;302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03" name="Google Shape;303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8347294" y="1600887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4" name="Google Shape;304;p11"/>
            <p:cNvGrpSpPr/>
            <p:nvPr/>
          </p:nvGrpSpPr>
          <p:grpSpPr>
            <a:xfrm flipH="1">
              <a:off x="7152344" y="798862"/>
              <a:ext cx="1991656" cy="520699"/>
              <a:chOff x="0" y="0"/>
              <a:chExt cx="3429750" cy="896675"/>
            </a:xfrm>
          </p:grpSpPr>
          <p:pic>
            <p:nvPicPr>
              <p:cNvPr id="305" name="Google Shape;305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6" name="Google Shape;306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44000">
              <a:schemeClr val="lt2"/>
            </a:gs>
            <a:gs pos="72000">
              <a:schemeClr val="lt2"/>
            </a:gs>
            <a:gs pos="100000">
              <a:srgbClr val="D0D8E5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❑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ctrTitle"/>
          </p:nvPr>
        </p:nvSpPr>
        <p:spPr>
          <a:xfrm>
            <a:off x="2027622" y="1953315"/>
            <a:ext cx="50733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YOUR PRESENTATION TITLE</a:t>
            </a:r>
            <a:endParaRPr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B7276AEC-3FC8-6149-B430-8E722A551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1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CECD9A63-41CC-F24D-BE07-44F578D67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450" y="409629"/>
            <a:ext cx="5039559" cy="983053"/>
          </a:xfrm>
        </p:spPr>
        <p:txBody>
          <a:bodyPr/>
          <a:lstStyle/>
          <a:p>
            <a:r>
              <a:rPr lang="en" sz="2200" dirty="0">
                <a:solidFill>
                  <a:srgbClr val="C00000"/>
                </a:solidFill>
                <a:latin typeface="+mj-lt"/>
              </a:rPr>
              <a:t>Page </a:t>
            </a:r>
            <a:r>
              <a:rPr lang="fr-FR" sz="2200" dirty="0">
                <a:solidFill>
                  <a:srgbClr val="C00000"/>
                </a:solidFill>
                <a:latin typeface="+mj-lt"/>
              </a:rPr>
              <a:t>films :</a:t>
            </a:r>
            <a:br>
              <a:rPr lang="fr-FR" sz="2200" dirty="0">
                <a:solidFill>
                  <a:srgbClr val="C00000"/>
                </a:solidFill>
                <a:latin typeface="+mj-lt"/>
              </a:rPr>
            </a:br>
            <a:r>
              <a:rPr lang="fr-FR" b="0" dirty="0">
                <a:solidFill>
                  <a:srgbClr val="C00000"/>
                </a:solidFill>
              </a:rPr>
              <a:t/>
            </a:r>
            <a:br>
              <a:rPr lang="fr-FR" b="0" dirty="0">
                <a:solidFill>
                  <a:srgbClr val="C00000"/>
                </a:solidFill>
              </a:rPr>
            </a:br>
            <a:r>
              <a:rPr lang="fr-FR" sz="1200" b="0" dirty="0">
                <a:solidFill>
                  <a:schemeClr val="tx1"/>
                </a:solidFill>
                <a:latin typeface="+mj-lt"/>
              </a:rPr>
              <a:t>cette page est destinée à :</a:t>
            </a:r>
            <a:br>
              <a:rPr lang="fr-FR" sz="1200" b="0" dirty="0">
                <a:solidFill>
                  <a:schemeClr val="tx1"/>
                </a:solidFill>
                <a:latin typeface="+mj-lt"/>
              </a:rPr>
            </a:br>
            <a:r>
              <a:rPr lang="fr-FR" sz="1200" b="0" dirty="0">
                <a:solidFill>
                  <a:schemeClr val="tx1"/>
                </a:solidFill>
                <a:latin typeface="+mj-lt"/>
              </a:rPr>
              <a:t>   - afficher une vidéo d'aperçu film aléatoire .</a:t>
            </a:r>
            <a:br>
              <a:rPr lang="fr-FR" sz="1200" b="0" dirty="0">
                <a:solidFill>
                  <a:schemeClr val="tx1"/>
                </a:solidFill>
                <a:latin typeface="+mj-lt"/>
              </a:rPr>
            </a:br>
            <a:r>
              <a:rPr lang="fr-FR" sz="1200" b="0" dirty="0">
                <a:solidFill>
                  <a:schemeClr val="tx1"/>
                </a:solidFill>
                <a:latin typeface="+mj-lt"/>
              </a:rPr>
              <a:t>   - afficher les catégories juste pour les films 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C13651B-8A9A-46D8-AE11-DED8742AD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450" y="1534695"/>
            <a:ext cx="3997569" cy="2932500"/>
          </a:xfrm>
          <a:prstGeom prst="rect">
            <a:avLst/>
          </a:prstGeom>
        </p:spPr>
      </p:pic>
      <p:pic>
        <p:nvPicPr>
          <p:cNvPr id="4098" name="Picture 2" descr="C:\Users\Alex\Desktop\film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509" y="801666"/>
            <a:ext cx="3977561" cy="4207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5;p14">
            <a:extLst>
              <a:ext uri="{FF2B5EF4-FFF2-40B4-BE49-F238E27FC236}">
                <a16:creationId xmlns:a16="http://schemas.microsoft.com/office/drawing/2014/main" xmlns="" id="{BAE0E695-CE5D-C84B-BB68-3885A842606A}"/>
              </a:ext>
            </a:extLst>
          </p:cNvPr>
          <p:cNvSpPr txBox="1">
            <a:spLocks/>
          </p:cNvSpPr>
          <p:nvPr/>
        </p:nvSpPr>
        <p:spPr>
          <a:xfrm>
            <a:off x="1388615" y="1799245"/>
            <a:ext cx="3258264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fr-FR" sz="7200" dirty="0" err="1">
                <a:solidFill>
                  <a:srgbClr val="C00000"/>
                </a:solidFill>
                <a:latin typeface="+mj-lt"/>
              </a:rPr>
              <a:t>Drupal</a:t>
            </a:r>
            <a:endParaRPr lang="fr-FR" sz="7200" dirty="0">
              <a:solidFill>
                <a:srgbClr val="C00000"/>
              </a:solidFill>
              <a:latin typeface="+mj-lt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xmlns="" id="{A7202530-5E1B-E44B-B811-4E8CD1E04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107" y="208990"/>
            <a:ext cx="1116617" cy="127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91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5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D6530870-B7C0-0E43-A52E-A610A804D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2500604"/>
            <a:ext cx="4245429" cy="248137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xmlns="" id="{EA6B643D-4B4F-E943-A63F-36100493C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226" y="1206025"/>
            <a:ext cx="4161688" cy="2571750"/>
          </a:xfrm>
          <a:prstGeom prst="rect">
            <a:avLst/>
          </a:prstGeom>
        </p:spPr>
      </p:pic>
      <p:sp>
        <p:nvSpPr>
          <p:cNvPr id="13" name="Google Shape;316;p13">
            <a:extLst>
              <a:ext uri="{FF2B5EF4-FFF2-40B4-BE49-F238E27FC236}">
                <a16:creationId xmlns:a16="http://schemas.microsoft.com/office/drawing/2014/main" xmlns="" id="{4077F2CC-4CA2-A048-B652-EB9D8DF123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3226" y="161521"/>
            <a:ext cx="2973082" cy="48398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C00000"/>
                </a:solidFill>
                <a:latin typeface="+mj-lt"/>
              </a:rPr>
              <a:t>FrontPage - Login</a:t>
            </a:r>
            <a:endParaRPr sz="2400" dirty="0">
              <a:solidFill>
                <a:srgbClr val="C00000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xmlns="" id="{3168CCD1-50CF-784D-B1AF-4BD386917E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96"/>
          <a:stretch/>
        </p:blipFill>
        <p:spPr>
          <a:xfrm>
            <a:off x="1931439" y="1318902"/>
            <a:ext cx="6592076" cy="3750906"/>
          </a:xfrm>
          <a:prstGeom prst="rect">
            <a:avLst/>
          </a:prstGeom>
        </p:spPr>
      </p:pic>
      <p:sp>
        <p:nvSpPr>
          <p:cNvPr id="11" name="Google Shape;316;p13">
            <a:extLst>
              <a:ext uri="{FF2B5EF4-FFF2-40B4-BE49-F238E27FC236}">
                <a16:creationId xmlns:a16="http://schemas.microsoft.com/office/drawing/2014/main" xmlns="" id="{9C5959B3-363B-204D-80AD-F55D02133E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3342" y="192314"/>
            <a:ext cx="4428658" cy="48398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2400" dirty="0">
                <a:solidFill>
                  <a:srgbClr val="C00000"/>
                </a:solidFill>
                <a:latin typeface="+mj-lt"/>
              </a:rPr>
              <a:t>Page </a:t>
            </a:r>
            <a:r>
              <a:rPr lang="fr-FR" sz="2400" dirty="0">
                <a:solidFill>
                  <a:srgbClr val="C00000"/>
                </a:solidFill>
                <a:latin typeface="+mj-lt"/>
              </a:rPr>
              <a:t>d'accueille</a:t>
            </a:r>
            <a:endParaRPr sz="24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1BFCCAD0-E63E-A149-844E-0E72299B6D0D}"/>
              </a:ext>
            </a:extLst>
          </p:cNvPr>
          <p:cNvSpPr/>
          <p:nvPr/>
        </p:nvSpPr>
        <p:spPr>
          <a:xfrm>
            <a:off x="391885" y="676298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101600" indent="0">
              <a:buNone/>
            </a:pPr>
            <a:r>
              <a:rPr lang="fr-FR" b="1" dirty="0"/>
              <a:t>3 onglets :</a:t>
            </a:r>
          </a:p>
          <a:p>
            <a:pPr marL="387350" lvl="3" indent="-285750">
              <a:buFont typeface="Arial" panose="020B0604020202020204" pitchFamily="34" charset="0"/>
              <a:buChar char="•"/>
            </a:pPr>
            <a:r>
              <a:rPr lang="fr-FR" dirty="0"/>
              <a:t>Home,</a:t>
            </a:r>
          </a:p>
          <a:p>
            <a:pPr marL="387350" lvl="3" indent="-285750">
              <a:buFont typeface="Arial" panose="020B0604020202020204" pitchFamily="34" charset="0"/>
              <a:buChar char="•"/>
            </a:pPr>
            <a:r>
              <a:rPr lang="fr-FR" dirty="0"/>
              <a:t>Film,</a:t>
            </a:r>
          </a:p>
          <a:p>
            <a:pPr marL="387350" lvl="3" indent="-285750">
              <a:buFont typeface="Arial" panose="020B0604020202020204" pitchFamily="34" charset="0"/>
              <a:buChar char="•"/>
            </a:pPr>
            <a:r>
              <a:rPr lang="fr-FR" dirty="0"/>
              <a:t>Série.</a:t>
            </a:r>
          </a:p>
        </p:txBody>
      </p:sp>
      <p:sp>
        <p:nvSpPr>
          <p:cNvPr id="5" name="Google Shape;564;p35">
            <a:extLst>
              <a:ext uri="{FF2B5EF4-FFF2-40B4-BE49-F238E27FC236}">
                <a16:creationId xmlns:a16="http://schemas.microsoft.com/office/drawing/2014/main" xmlns="" id="{8CEDCE74-2110-7D47-97AB-7CFF2C6CAC5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0713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6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6" name="Google Shape;316;p13">
            <a:extLst>
              <a:ext uri="{FF2B5EF4-FFF2-40B4-BE49-F238E27FC236}">
                <a16:creationId xmlns:a16="http://schemas.microsoft.com/office/drawing/2014/main" xmlns="" id="{B67FA144-C4A8-6E43-B5F4-F0F2F636B5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4354" y="204615"/>
            <a:ext cx="4428658" cy="48398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C00000"/>
                </a:solidFill>
                <a:latin typeface="+mj-lt"/>
              </a:rPr>
              <a:t>Les genres de films et series</a:t>
            </a:r>
            <a:endParaRPr sz="24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68310ED-EAFE-C440-AB34-48BE4C719FAF}"/>
              </a:ext>
            </a:extLst>
          </p:cNvPr>
          <p:cNvSpPr/>
          <p:nvPr/>
        </p:nvSpPr>
        <p:spPr>
          <a:xfrm>
            <a:off x="128667" y="863353"/>
            <a:ext cx="72811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1600" indent="0">
              <a:buNone/>
            </a:pPr>
            <a:r>
              <a:rPr lang="fr-FR" b="1" dirty="0"/>
              <a:t>Thrillers, Science-fiction, Documentaire,  Drame, Famille, Action , Comédies,  Noel.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xmlns="" id="{99BF9F98-33EC-9541-AC39-48462482C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48" y="1262499"/>
            <a:ext cx="4561099" cy="239364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F78175A1-2F73-9C47-9D5A-F0BBCC7F4E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781" y="1527690"/>
            <a:ext cx="5488842" cy="292328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BEAED654-EEFE-0A49-A4CA-95C4BF4C40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7445" y="1838524"/>
            <a:ext cx="4894003" cy="289555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xmlns="" id="{DBD36150-03CC-B740-A5B6-356A744777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5059" y="2099267"/>
            <a:ext cx="5166710" cy="289119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xmlns="" id="{E5D34CB6-DC1D-3A41-8D98-27AAC4BC63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0462" y="2351807"/>
            <a:ext cx="4622440" cy="258701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F74324A8-297E-7B4C-BDAD-3B01282A9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6449" y="179882"/>
            <a:ext cx="7673167" cy="4276993"/>
          </a:xfrm>
        </p:spPr>
        <p:txBody>
          <a:bodyPr/>
          <a:lstStyle/>
          <a:p>
            <a:pPr marL="101600" indent="0">
              <a:buNone/>
            </a:pPr>
            <a:r>
              <a:rPr lang="fr-FR" sz="1600" b="1" dirty="0">
                <a:latin typeface="+mj-lt"/>
              </a:rPr>
              <a:t>Par exemple, en cliquant sur un </a:t>
            </a:r>
            <a:r>
              <a:rPr lang="fr-FR" sz="1600" b="1" dirty="0" smtClean="0">
                <a:latin typeface="+mj-lt"/>
              </a:rPr>
              <a:t>série, </a:t>
            </a:r>
            <a:r>
              <a:rPr lang="fr-FR" sz="1600" b="1" dirty="0">
                <a:latin typeface="+mj-lt"/>
              </a:rPr>
              <a:t>vous trouverez </a:t>
            </a:r>
            <a:r>
              <a:rPr lang="fr-FR" sz="1600" b="1" dirty="0" smtClean="0">
                <a:latin typeface="+mj-lt"/>
              </a:rPr>
              <a:t>toutes </a:t>
            </a:r>
            <a:r>
              <a:rPr lang="fr-FR" sz="1600" b="1" dirty="0">
                <a:latin typeface="+mj-lt"/>
              </a:rPr>
              <a:t>les saisons de </a:t>
            </a:r>
            <a:r>
              <a:rPr lang="fr-FR" sz="1600" b="1" dirty="0" smtClean="0">
                <a:latin typeface="+mj-lt"/>
              </a:rPr>
              <a:t>la série, </a:t>
            </a:r>
            <a:r>
              <a:rPr lang="fr-FR" sz="1600" b="1" dirty="0">
                <a:latin typeface="+mj-lt"/>
              </a:rPr>
              <a:t>et ensuite vous pouvez choisir chaque chapitre de chaque saison à regarder.</a:t>
            </a:r>
          </a:p>
          <a:p>
            <a:pPr marL="101600" indent="0">
              <a:buNone/>
            </a:pPr>
            <a:endParaRPr lang="fr-FR" sz="1600" dirty="0"/>
          </a:p>
          <a:p>
            <a:pPr marL="101600" indent="0">
              <a:buNone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44904ACC-6854-C04E-8E2A-3D35D784B3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</a:t>
            </a:fld>
            <a:endParaRPr lang="fr-FR"/>
          </a:p>
        </p:txBody>
      </p:sp>
      <p:pic>
        <p:nvPicPr>
          <p:cNvPr id="6146" name="Picture 2" descr="C:\Users\Alex\Desktop\seri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6447" y="956348"/>
            <a:ext cx="5361681" cy="4047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832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8BE6EB55-566B-044B-B3A2-DC36F5E492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</a:t>
            </a:fld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543D7D8-F0AE-904E-A2F8-5BC0B971EA5C}"/>
              </a:ext>
            </a:extLst>
          </p:cNvPr>
          <p:cNvSpPr/>
          <p:nvPr/>
        </p:nvSpPr>
        <p:spPr>
          <a:xfrm>
            <a:off x="718457" y="214998"/>
            <a:ext cx="52344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1600" indent="0">
              <a:buNone/>
            </a:pPr>
            <a:r>
              <a:rPr lang="fr-FR" b="1" dirty="0"/>
              <a:t>En choisissant un </a:t>
            </a:r>
            <a:r>
              <a:rPr lang="fr-FR" b="1" dirty="0" smtClean="0"/>
              <a:t>Film, </a:t>
            </a:r>
            <a:r>
              <a:rPr lang="fr-FR" b="1" dirty="0"/>
              <a:t>vous trouverez </a:t>
            </a:r>
            <a:r>
              <a:rPr lang="fr-FR" b="1" dirty="0" smtClean="0"/>
              <a:t>:</a:t>
            </a:r>
            <a:endParaRPr lang="fr-FR" dirty="0"/>
          </a:p>
          <a:p>
            <a:pPr marL="387350" indent="-285750">
              <a:buFont typeface="Arial" panose="020B0604020202020204" pitchFamily="34" charset="0"/>
              <a:buChar char="•"/>
            </a:pPr>
            <a:r>
              <a:rPr lang="fr-FR" dirty="0"/>
              <a:t>Le nom de réalisateur,</a:t>
            </a:r>
          </a:p>
          <a:p>
            <a:pPr marL="387350" indent="-285750">
              <a:buFont typeface="Arial" panose="020B0604020202020204" pitchFamily="34" charset="0"/>
              <a:buChar char="•"/>
            </a:pPr>
            <a:r>
              <a:rPr lang="fr-FR" dirty="0"/>
              <a:t>Les acteurs,</a:t>
            </a:r>
          </a:p>
          <a:p>
            <a:pPr marL="387350" indent="-285750">
              <a:buFont typeface="Arial" panose="020B0604020202020204" pitchFamily="34" charset="0"/>
              <a:buChar char="•"/>
            </a:pPr>
            <a:r>
              <a:rPr lang="fr-FR" dirty="0"/>
              <a:t>La date de sortie,</a:t>
            </a:r>
          </a:p>
          <a:p>
            <a:pPr marL="387350" indent="-285750">
              <a:buFont typeface="Arial" panose="020B0604020202020204" pitchFamily="34" charset="0"/>
              <a:buChar char="•"/>
            </a:pPr>
            <a:r>
              <a:rPr lang="fr-FR" dirty="0"/>
              <a:t>La </a:t>
            </a:r>
            <a:r>
              <a:rPr lang="fr-FR" dirty="0" smtClean="0"/>
              <a:t>description</a:t>
            </a:r>
            <a:r>
              <a:rPr lang="fr-FR" dirty="0"/>
              <a:t>,</a:t>
            </a:r>
            <a:endParaRPr lang="fr-FR" dirty="0" smtClean="0"/>
          </a:p>
          <a:p>
            <a:pPr marL="387350" indent="-285750">
              <a:buFont typeface="Arial" panose="020B0604020202020204" pitchFamily="34" charset="0"/>
              <a:buChar char="•"/>
            </a:pPr>
            <a:r>
              <a:rPr lang="fr-FR" dirty="0" smtClean="0"/>
              <a:t>La vidéo.</a:t>
            </a:r>
            <a:endParaRPr lang="fr-FR" dirty="0"/>
          </a:p>
        </p:txBody>
      </p:sp>
      <p:pic>
        <p:nvPicPr>
          <p:cNvPr id="5122" name="Picture 2" descr="C:\Users\Alex\Desktop\drupa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863" y="1396233"/>
            <a:ext cx="6720561" cy="3337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068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B221F"/>
            </a:gs>
            <a:gs pos="100000">
              <a:srgbClr val="14141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556;p34">
            <a:extLst>
              <a:ext uri="{FF2B5EF4-FFF2-40B4-BE49-F238E27FC236}">
                <a16:creationId xmlns:a16="http://schemas.microsoft.com/office/drawing/2014/main" xmlns="" id="{15422D09-3076-EB46-9CC3-EFBE883BAAFD}"/>
              </a:ext>
            </a:extLst>
          </p:cNvPr>
          <p:cNvSpPr txBox="1">
            <a:spLocks/>
          </p:cNvSpPr>
          <p:nvPr/>
        </p:nvSpPr>
        <p:spPr>
          <a:xfrm>
            <a:off x="716903" y="2079232"/>
            <a:ext cx="7949678" cy="214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fr-FR" sz="4800" dirty="0">
                <a:solidFill>
                  <a:srgbClr val="000000"/>
                </a:solidFill>
              </a:rPr>
              <a:t>Merci de votre attention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178386" y="584200"/>
            <a:ext cx="4428658" cy="48398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err="1">
                <a:solidFill>
                  <a:srgbClr val="C00000"/>
                </a:solidFill>
                <a:latin typeface="+mj-lt"/>
              </a:rPr>
              <a:t>Projet</a:t>
            </a:r>
            <a:r>
              <a:rPr lang="en" sz="2400" dirty="0">
                <a:solidFill>
                  <a:srgbClr val="C00000"/>
                </a:solidFill>
                <a:latin typeface="+mj-lt"/>
              </a:rPr>
              <a:t> </a:t>
            </a:r>
            <a:r>
              <a:rPr lang="en" sz="2400" dirty="0" err="1">
                <a:solidFill>
                  <a:srgbClr val="C00000"/>
                </a:solidFill>
                <a:latin typeface="+mj-lt"/>
              </a:rPr>
              <a:t>Tuteuré</a:t>
            </a:r>
            <a:r>
              <a:rPr lang="en" sz="2400" dirty="0">
                <a:solidFill>
                  <a:srgbClr val="C00000"/>
                </a:solidFill>
                <a:latin typeface="+mj-lt"/>
              </a:rPr>
              <a:t> : </a:t>
            </a:r>
            <a:r>
              <a:rPr lang="en" sz="2400" dirty="0" err="1">
                <a:solidFill>
                  <a:srgbClr val="C00000"/>
                </a:solidFill>
                <a:latin typeface="+mj-lt"/>
              </a:rPr>
              <a:t>TeamProject</a:t>
            </a:r>
            <a:endParaRPr sz="24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320" name="Google Shape;320;p13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1" name="Google Shape;381;p20">
            <a:extLst>
              <a:ext uri="{FF2B5EF4-FFF2-40B4-BE49-F238E27FC236}">
                <a16:creationId xmlns:a16="http://schemas.microsoft.com/office/drawing/2014/main" xmlns="" id="{E76FEDFC-7275-134A-9491-FCDCAC80EF67}"/>
              </a:ext>
            </a:extLst>
          </p:cNvPr>
          <p:cNvSpPr txBox="1">
            <a:spLocks/>
          </p:cNvSpPr>
          <p:nvPr/>
        </p:nvSpPr>
        <p:spPr>
          <a:xfrm>
            <a:off x="4572000" y="1504082"/>
            <a:ext cx="4181100" cy="3055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❑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01600" indent="0">
              <a:buNone/>
            </a:pPr>
            <a:r>
              <a:rPr lang="fr-FR" b="1" dirty="0"/>
              <a:t>Quoi</a:t>
            </a:r>
          </a:p>
          <a:p>
            <a:pPr marL="0" indent="0">
              <a:buNone/>
            </a:pPr>
            <a:r>
              <a:rPr lang="fr-FR" sz="1600" dirty="0">
                <a:latin typeface="+mj-lt"/>
              </a:rPr>
              <a:t>Distribution et l'exploitation d'œuvres cinématographiques et télévisuelles par le biais d'une plateforme web dédiée</a:t>
            </a:r>
            <a:r>
              <a:rPr lang="en" sz="1600" dirty="0">
                <a:latin typeface="+mj-lt"/>
              </a:rPr>
              <a:t>.</a:t>
            </a:r>
          </a:p>
          <a:p>
            <a:pPr marL="0" indent="0">
              <a:buNone/>
            </a:pPr>
            <a:r>
              <a:rPr lang="fr-FR" sz="1600" dirty="0">
                <a:latin typeface="+mj-lt"/>
              </a:rPr>
              <a:t>Pour accéder aux séries et films de </a:t>
            </a:r>
            <a:r>
              <a:rPr lang="fr-FR" sz="1600" dirty="0" err="1">
                <a:latin typeface="+mj-lt"/>
              </a:rPr>
              <a:t>TeamProject</a:t>
            </a:r>
            <a:r>
              <a:rPr lang="fr-FR" sz="1600" dirty="0">
                <a:latin typeface="+mj-lt"/>
              </a:rPr>
              <a:t> , il faut créer un compte en indiquant votre adresse e-mail et en choisissant un mot de passe.</a:t>
            </a:r>
          </a:p>
        </p:txBody>
      </p:sp>
      <p:sp>
        <p:nvSpPr>
          <p:cNvPr id="15" name="Google Shape;381;p20">
            <a:extLst>
              <a:ext uri="{FF2B5EF4-FFF2-40B4-BE49-F238E27FC236}">
                <a16:creationId xmlns:a16="http://schemas.microsoft.com/office/drawing/2014/main" xmlns="" id="{C1F3DF0F-A876-C74B-90A7-1739E25066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05269" y="1504082"/>
            <a:ext cx="3898314" cy="232491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01600" indent="0">
              <a:buNone/>
            </a:pPr>
            <a:r>
              <a:rPr lang="fr-FR" b="1" dirty="0"/>
              <a:t>Qui</a:t>
            </a:r>
          </a:p>
          <a:p>
            <a:pPr>
              <a:buFont typeface="Wingdings" pitchFamily="2" charset="2"/>
              <a:buChar char="Ø"/>
            </a:pPr>
            <a:r>
              <a:rPr lang="fr-FR" sz="1600" dirty="0" err="1">
                <a:latin typeface="+mn-lt"/>
              </a:rPr>
              <a:t>Pegah</a:t>
            </a:r>
            <a:r>
              <a:rPr lang="fr-FR" sz="1600" dirty="0">
                <a:latin typeface="+mn-lt"/>
              </a:rPr>
              <a:t> : Design général des deux sites</a:t>
            </a:r>
          </a:p>
          <a:p>
            <a:pPr>
              <a:buFont typeface="Wingdings" pitchFamily="2" charset="2"/>
              <a:buChar char="Ø"/>
            </a:pPr>
            <a:r>
              <a:rPr lang="fr-FR" sz="1600" dirty="0">
                <a:latin typeface="+mn-lt"/>
              </a:rPr>
              <a:t>Hamza : Projet PHP</a:t>
            </a:r>
          </a:p>
          <a:p>
            <a:pPr>
              <a:buFont typeface="Wingdings" pitchFamily="2" charset="2"/>
              <a:buChar char="Ø"/>
            </a:pPr>
            <a:r>
              <a:rPr lang="fr-FR" sz="1600" dirty="0" err="1">
                <a:latin typeface="+mn-lt"/>
              </a:rPr>
              <a:t>Soufian</a:t>
            </a:r>
            <a:r>
              <a:rPr lang="fr-FR" sz="1600" dirty="0">
                <a:latin typeface="+mn-lt"/>
              </a:rPr>
              <a:t> : Projet PHP</a:t>
            </a:r>
          </a:p>
          <a:p>
            <a:pPr>
              <a:buFont typeface="Wingdings" pitchFamily="2" charset="2"/>
              <a:buChar char="Ø"/>
            </a:pPr>
            <a:r>
              <a:rPr lang="fr-FR" sz="1600" dirty="0">
                <a:latin typeface="+mn-lt"/>
              </a:rPr>
              <a:t>Alexandre : Projet </a:t>
            </a:r>
            <a:r>
              <a:rPr lang="fr-FR" sz="1600" dirty="0" err="1">
                <a:latin typeface="+mn-lt"/>
              </a:rPr>
              <a:t>Drupal</a:t>
            </a:r>
            <a:endParaRPr lang="fr-FR" sz="1600" dirty="0">
              <a:latin typeface="+mn-lt"/>
            </a:endParaRPr>
          </a:p>
        </p:txBody>
      </p:sp>
      <p:grpSp>
        <p:nvGrpSpPr>
          <p:cNvPr id="7" name="Google Shape;664;p37">
            <a:extLst>
              <a:ext uri="{FF2B5EF4-FFF2-40B4-BE49-F238E27FC236}">
                <a16:creationId xmlns:a16="http://schemas.microsoft.com/office/drawing/2014/main" xmlns="" id="{5208D8CF-0435-0842-AE53-A584A3206A25}"/>
              </a:ext>
            </a:extLst>
          </p:cNvPr>
          <p:cNvGrpSpPr/>
          <p:nvPr/>
        </p:nvGrpSpPr>
        <p:grpSpPr>
          <a:xfrm>
            <a:off x="4487709" y="1510034"/>
            <a:ext cx="238669" cy="307428"/>
            <a:chOff x="2594325" y="1627175"/>
            <a:chExt cx="440850" cy="440850"/>
          </a:xfrm>
        </p:grpSpPr>
        <p:sp>
          <p:nvSpPr>
            <p:cNvPr id="8" name="Google Shape;665;p37">
              <a:extLst>
                <a:ext uri="{FF2B5EF4-FFF2-40B4-BE49-F238E27FC236}">
                  <a16:creationId xmlns:a16="http://schemas.microsoft.com/office/drawing/2014/main" xmlns="" id="{FAB5CAEE-534B-B94D-8385-25CF93D21022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66;p37">
              <a:extLst>
                <a:ext uri="{FF2B5EF4-FFF2-40B4-BE49-F238E27FC236}">
                  <a16:creationId xmlns:a16="http://schemas.microsoft.com/office/drawing/2014/main" xmlns="" id="{6F55C6BB-5EAF-AF45-BF63-8E0F91FFB9D2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67;p37">
              <a:extLst>
                <a:ext uri="{FF2B5EF4-FFF2-40B4-BE49-F238E27FC236}">
                  <a16:creationId xmlns:a16="http://schemas.microsoft.com/office/drawing/2014/main" xmlns="" id="{5332D2E7-4DBF-F74B-9FB8-C1C20CFCC67A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664;p37">
            <a:extLst>
              <a:ext uri="{FF2B5EF4-FFF2-40B4-BE49-F238E27FC236}">
                <a16:creationId xmlns:a16="http://schemas.microsoft.com/office/drawing/2014/main" xmlns="" id="{7D3A5122-7BCC-C747-BCF8-508111FBD071}"/>
              </a:ext>
            </a:extLst>
          </p:cNvPr>
          <p:cNvGrpSpPr/>
          <p:nvPr/>
        </p:nvGrpSpPr>
        <p:grpSpPr>
          <a:xfrm>
            <a:off x="185934" y="1562405"/>
            <a:ext cx="238669" cy="307428"/>
            <a:chOff x="2594325" y="1627175"/>
            <a:chExt cx="440850" cy="440850"/>
          </a:xfrm>
        </p:grpSpPr>
        <p:sp>
          <p:nvSpPr>
            <p:cNvPr id="13" name="Google Shape;665;p37">
              <a:extLst>
                <a:ext uri="{FF2B5EF4-FFF2-40B4-BE49-F238E27FC236}">
                  <a16:creationId xmlns:a16="http://schemas.microsoft.com/office/drawing/2014/main" xmlns="" id="{6AD933CA-E3E2-6649-8D8E-A81482DCA960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66;p37">
              <a:extLst>
                <a:ext uri="{FF2B5EF4-FFF2-40B4-BE49-F238E27FC236}">
                  <a16:creationId xmlns:a16="http://schemas.microsoft.com/office/drawing/2014/main" xmlns="" id="{9F8C5812-9516-8B42-9168-FA92F466F794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67;p37">
              <a:extLst>
                <a:ext uri="{FF2B5EF4-FFF2-40B4-BE49-F238E27FC236}">
                  <a16:creationId xmlns:a16="http://schemas.microsoft.com/office/drawing/2014/main" xmlns="" id="{19A03C3F-1E59-DE48-B7A9-7F23DF31629D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xmlns="" id="{3870700A-63C3-C84E-BE73-E0EDCFE40BF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778498" y="1325536"/>
            <a:ext cx="3587400" cy="3077100"/>
          </a:xfrm>
        </p:spPr>
        <p:txBody>
          <a:bodyPr/>
          <a:lstStyle/>
          <a:p>
            <a:pPr marL="101600" indent="0">
              <a:buNone/>
            </a:pPr>
            <a:r>
              <a:rPr lang="fr-FR" b="1" dirty="0"/>
              <a:t>Comment</a:t>
            </a:r>
          </a:p>
          <a:p>
            <a:pPr marL="101600" indent="0">
              <a:buNone/>
            </a:pPr>
            <a:r>
              <a:rPr lang="fr-FR" sz="1600" dirty="0">
                <a:latin typeface="+mj-lt"/>
              </a:rPr>
              <a:t>Nous avons commencé par le projet en PHP, pour finir par </a:t>
            </a:r>
            <a:r>
              <a:rPr lang="fr-FR" sz="1600" dirty="0" err="1">
                <a:latin typeface="+mj-lt"/>
              </a:rPr>
              <a:t>Drupal</a:t>
            </a:r>
            <a:endParaRPr lang="fr-FR" sz="1600" dirty="0">
              <a:latin typeface="+mj-lt"/>
            </a:endParaRPr>
          </a:p>
          <a:p>
            <a:pPr marL="101600" indent="0">
              <a:buNone/>
            </a:pPr>
            <a:r>
              <a:rPr lang="fr-FR" sz="1600" b="1" u="sng" dirty="0">
                <a:latin typeface="+mj-lt"/>
              </a:rPr>
              <a:t>Pour PHP </a:t>
            </a:r>
            <a:r>
              <a:rPr lang="fr-FR" sz="1600" dirty="0">
                <a:latin typeface="+mj-lt"/>
              </a:rPr>
              <a:t>: nous avons décidés de coder orienté objet et un peu de JavaScript.</a:t>
            </a:r>
          </a:p>
          <a:p>
            <a:pPr marL="101600" indent="0">
              <a:buNone/>
            </a:pPr>
            <a:r>
              <a:rPr lang="fr-FR" sz="1600" b="1" u="sng" dirty="0">
                <a:latin typeface="+mj-lt"/>
              </a:rPr>
              <a:t>Pour </a:t>
            </a:r>
            <a:r>
              <a:rPr lang="fr-FR" sz="1600" b="1" u="sng" dirty="0" err="1">
                <a:latin typeface="+mj-lt"/>
              </a:rPr>
              <a:t>drupal</a:t>
            </a:r>
            <a:r>
              <a:rPr lang="fr-FR" sz="1600" dirty="0">
                <a:latin typeface="+mj-lt"/>
              </a:rPr>
              <a:t> : nous avons utilisés les modules </a:t>
            </a:r>
            <a:r>
              <a:rPr lang="fr-FR" sz="1600" dirty="0" err="1">
                <a:latin typeface="+mj-lt"/>
              </a:rPr>
              <a:t>pathauto</a:t>
            </a:r>
            <a:r>
              <a:rPr lang="fr-FR" sz="1600" dirty="0">
                <a:latin typeface="+mj-lt"/>
              </a:rPr>
              <a:t>, </a:t>
            </a:r>
            <a:r>
              <a:rPr lang="fr-FR" sz="1600" dirty="0" err="1">
                <a:latin typeface="+mj-lt"/>
              </a:rPr>
              <a:t>videojs</a:t>
            </a:r>
            <a:r>
              <a:rPr lang="fr-FR" sz="1600" dirty="0">
                <a:latin typeface="+mj-lt"/>
              </a:rPr>
              <a:t> , </a:t>
            </a:r>
            <a:r>
              <a:rPr lang="fr-FR" sz="1600" dirty="0" err="1">
                <a:latin typeface="+mj-lt"/>
              </a:rPr>
              <a:t>viewstree</a:t>
            </a:r>
            <a:r>
              <a:rPr lang="fr-FR" sz="1600" dirty="0">
                <a:latin typeface="+mj-lt"/>
              </a:rPr>
              <a:t> et pour le thème </a:t>
            </a:r>
            <a:r>
              <a:rPr lang="fr-FR" sz="1600" dirty="0" err="1">
                <a:latin typeface="+mj-lt"/>
              </a:rPr>
              <a:t>bootstrap</a:t>
            </a:r>
            <a:endParaRPr lang="fr-FR" sz="1600" dirty="0">
              <a:latin typeface="+mj-lt"/>
            </a:endParaRPr>
          </a:p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xmlns="" id="{21F41D50-B2EE-A04D-B3B9-4297DA70CD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</a:t>
            </a:fld>
            <a:endParaRPr lang="fr-FR"/>
          </a:p>
        </p:txBody>
      </p:sp>
      <p:sp>
        <p:nvSpPr>
          <p:cNvPr id="6" name="Google Shape;381;p20">
            <a:extLst>
              <a:ext uri="{FF2B5EF4-FFF2-40B4-BE49-F238E27FC236}">
                <a16:creationId xmlns:a16="http://schemas.microsoft.com/office/drawing/2014/main" xmlns="" id="{C10FB894-E37F-9148-B02F-68AA3E56D4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70730" y="1325536"/>
            <a:ext cx="3898314" cy="232491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01600" indent="0">
              <a:buNone/>
            </a:pPr>
            <a:r>
              <a:rPr lang="fr-FR" b="1" dirty="0"/>
              <a:t>Où</a:t>
            </a:r>
          </a:p>
          <a:p>
            <a:pPr marL="101600" indent="0">
              <a:buNone/>
            </a:pPr>
            <a:r>
              <a:rPr lang="fr-FR" sz="1600" dirty="0">
                <a:latin typeface="+mj-lt"/>
              </a:rPr>
              <a:t>A la formation à Entzheim et chacun à la maison</a:t>
            </a:r>
          </a:p>
        </p:txBody>
      </p:sp>
      <p:grpSp>
        <p:nvGrpSpPr>
          <p:cNvPr id="7" name="Google Shape;664;p37">
            <a:extLst>
              <a:ext uri="{FF2B5EF4-FFF2-40B4-BE49-F238E27FC236}">
                <a16:creationId xmlns:a16="http://schemas.microsoft.com/office/drawing/2014/main" xmlns="" id="{E90EFF59-B716-6C4A-A4EB-6932483A6318}"/>
              </a:ext>
            </a:extLst>
          </p:cNvPr>
          <p:cNvGrpSpPr/>
          <p:nvPr/>
        </p:nvGrpSpPr>
        <p:grpSpPr>
          <a:xfrm>
            <a:off x="179832" y="1436958"/>
            <a:ext cx="238669" cy="307428"/>
            <a:chOff x="2594325" y="1627175"/>
            <a:chExt cx="440850" cy="440850"/>
          </a:xfrm>
        </p:grpSpPr>
        <p:sp>
          <p:nvSpPr>
            <p:cNvPr id="8" name="Google Shape;665;p37">
              <a:extLst>
                <a:ext uri="{FF2B5EF4-FFF2-40B4-BE49-F238E27FC236}">
                  <a16:creationId xmlns:a16="http://schemas.microsoft.com/office/drawing/2014/main" xmlns="" id="{AF5F5141-A5B1-AB48-8A65-AE7EBFFA6FFF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66;p37">
              <a:extLst>
                <a:ext uri="{FF2B5EF4-FFF2-40B4-BE49-F238E27FC236}">
                  <a16:creationId xmlns:a16="http://schemas.microsoft.com/office/drawing/2014/main" xmlns="" id="{5BF82190-B3D0-FE4B-A999-28F3FDA9D3FC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67;p37">
              <a:extLst>
                <a:ext uri="{FF2B5EF4-FFF2-40B4-BE49-F238E27FC236}">
                  <a16:creationId xmlns:a16="http://schemas.microsoft.com/office/drawing/2014/main" xmlns="" id="{934BF405-482A-F241-BC02-33C3511ED407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664;p37">
            <a:extLst>
              <a:ext uri="{FF2B5EF4-FFF2-40B4-BE49-F238E27FC236}">
                <a16:creationId xmlns:a16="http://schemas.microsoft.com/office/drawing/2014/main" xmlns="" id="{150F2A4A-5BDB-ED41-BD97-97D076A07219}"/>
              </a:ext>
            </a:extLst>
          </p:cNvPr>
          <p:cNvGrpSpPr/>
          <p:nvPr/>
        </p:nvGrpSpPr>
        <p:grpSpPr>
          <a:xfrm>
            <a:off x="4644298" y="1407072"/>
            <a:ext cx="238669" cy="307428"/>
            <a:chOff x="2594325" y="1627175"/>
            <a:chExt cx="440850" cy="440850"/>
          </a:xfrm>
        </p:grpSpPr>
        <p:sp>
          <p:nvSpPr>
            <p:cNvPr id="12" name="Google Shape;665;p37">
              <a:extLst>
                <a:ext uri="{FF2B5EF4-FFF2-40B4-BE49-F238E27FC236}">
                  <a16:creationId xmlns:a16="http://schemas.microsoft.com/office/drawing/2014/main" xmlns="" id="{0A3583EB-1ACC-5141-BC40-DCDD0397B9E8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666;p37">
              <a:extLst>
                <a:ext uri="{FF2B5EF4-FFF2-40B4-BE49-F238E27FC236}">
                  <a16:creationId xmlns:a16="http://schemas.microsoft.com/office/drawing/2014/main" xmlns="" id="{9D444018-D064-C44F-8345-CEF5E8891D70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67;p37">
              <a:extLst>
                <a:ext uri="{FF2B5EF4-FFF2-40B4-BE49-F238E27FC236}">
                  <a16:creationId xmlns:a16="http://schemas.microsoft.com/office/drawing/2014/main" xmlns="" id="{549F1703-BDED-4746-AB5A-3ACCE1D9A934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2987291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18117880-3A16-7140-A737-46BE9A95E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3617" y="764418"/>
            <a:ext cx="8921850" cy="3077100"/>
          </a:xfrm>
        </p:spPr>
        <p:txBody>
          <a:bodyPr/>
          <a:lstStyle/>
          <a:p>
            <a:pPr marL="101600" indent="0">
              <a:buNone/>
            </a:pPr>
            <a:r>
              <a:rPr lang="fr-FR" b="1" dirty="0"/>
              <a:t>Pourquoi</a:t>
            </a:r>
            <a:r>
              <a:rPr lang="fr-FR" dirty="0"/>
              <a:t> </a:t>
            </a:r>
          </a:p>
          <a:p>
            <a:pPr marL="101600" indent="0">
              <a:buNone/>
            </a:pPr>
            <a:r>
              <a:rPr lang="fr-FR" sz="1600" dirty="0">
                <a:latin typeface="+mj-lt"/>
              </a:rPr>
              <a:t>Nous avons commencé par le projet </a:t>
            </a:r>
            <a:r>
              <a:rPr lang="fr-FR" sz="1600" b="1" u="sng" dirty="0">
                <a:latin typeface="+mj-lt"/>
              </a:rPr>
              <a:t>PHP </a:t>
            </a:r>
            <a:r>
              <a:rPr lang="fr-FR" sz="1600" dirty="0">
                <a:latin typeface="+mj-lt"/>
              </a:rPr>
              <a:t>car il était plus difficile de le mettre en place et plus complexe. Tous le design à étais décidé avant et notre mcd, </a:t>
            </a:r>
            <a:r>
              <a:rPr lang="fr-FR" sz="1600" dirty="0" err="1">
                <a:latin typeface="+mj-lt"/>
              </a:rPr>
              <a:t>mld</a:t>
            </a:r>
            <a:r>
              <a:rPr lang="fr-FR" sz="1600" dirty="0">
                <a:latin typeface="+mj-lt"/>
              </a:rPr>
              <a:t>. Nous avons aussi décidé qu’il serait préférable de suive le modèle </a:t>
            </a:r>
            <a:r>
              <a:rPr lang="fr-FR" sz="1600" dirty="0" err="1">
                <a:latin typeface="+mj-lt"/>
              </a:rPr>
              <a:t>mvc</a:t>
            </a:r>
            <a:r>
              <a:rPr lang="fr-FR" sz="1600" dirty="0">
                <a:latin typeface="+mj-lt"/>
              </a:rPr>
              <a:t>  et de coder en OOP pour des raisons d’organisation du code évidente. </a:t>
            </a:r>
            <a:r>
              <a:rPr lang="fr-FR" sz="1600" dirty="0" err="1">
                <a:latin typeface="+mj-lt"/>
              </a:rPr>
              <a:t>Javascript</a:t>
            </a:r>
            <a:r>
              <a:rPr lang="fr-FR" sz="1600" dirty="0">
                <a:latin typeface="+mj-lt"/>
              </a:rPr>
              <a:t> pour les contrôles du lecteur vidéo et un peu d’interactivité.</a:t>
            </a:r>
          </a:p>
          <a:p>
            <a:pPr marL="101600" indent="0">
              <a:buNone/>
            </a:pPr>
            <a:endParaRPr lang="fr-FR" sz="1600" dirty="0">
              <a:latin typeface="+mj-lt"/>
            </a:endParaRPr>
          </a:p>
          <a:p>
            <a:pPr marL="101600" indent="0">
              <a:buNone/>
            </a:pPr>
            <a:r>
              <a:rPr lang="fr-FR" sz="1600" dirty="0">
                <a:latin typeface="+mj-lt"/>
              </a:rPr>
              <a:t>Pour </a:t>
            </a:r>
            <a:r>
              <a:rPr lang="fr-FR" sz="1600" b="1" u="sng" dirty="0" err="1">
                <a:latin typeface="+mj-lt"/>
              </a:rPr>
              <a:t>drupal</a:t>
            </a:r>
            <a:r>
              <a:rPr lang="fr-FR" sz="1600" b="1" u="sng" dirty="0">
                <a:latin typeface="+mj-lt"/>
              </a:rPr>
              <a:t> </a:t>
            </a:r>
            <a:r>
              <a:rPr lang="fr-FR" sz="1600" dirty="0">
                <a:latin typeface="+mj-lt"/>
              </a:rPr>
              <a:t>nous avons réfléchi comment on peut aller plus loin par rapport au projet </a:t>
            </a:r>
            <a:r>
              <a:rPr lang="fr-FR" sz="1600" dirty="0" err="1">
                <a:latin typeface="+mj-lt"/>
              </a:rPr>
              <a:t>php</a:t>
            </a:r>
            <a:r>
              <a:rPr lang="fr-FR" sz="1600" dirty="0">
                <a:latin typeface="+mj-lt"/>
              </a:rPr>
              <a:t>, nous avons donc implémenté en plus, grâce à la taxonomie un listage complet des séries par titre -&gt; saison -&gt; épisode et grâce à </a:t>
            </a:r>
            <a:r>
              <a:rPr lang="fr-FR" sz="1600" dirty="0" err="1">
                <a:latin typeface="+mj-lt"/>
              </a:rPr>
              <a:t>viewstree</a:t>
            </a:r>
            <a:r>
              <a:rPr lang="fr-FR" sz="1600" dirty="0">
                <a:latin typeface="+mj-lt"/>
              </a:rPr>
              <a:t>, on a l’ordre hiérarchique dans notre champ de la série. On avait besoin d’un lecteur donc on a choisi </a:t>
            </a:r>
            <a:r>
              <a:rPr lang="fr-FR" sz="1600" dirty="0" err="1">
                <a:latin typeface="+mj-lt"/>
              </a:rPr>
              <a:t>videojs</a:t>
            </a:r>
            <a:r>
              <a:rPr lang="fr-FR" sz="1600" dirty="0">
                <a:latin typeface="+mj-lt"/>
              </a:rPr>
              <a:t> parce qu’il est complet et qu’une des apparences s’approchait le plus de ce qu’on recherchés.  Et </a:t>
            </a:r>
            <a:r>
              <a:rPr lang="fr-FR" sz="1600" dirty="0" err="1">
                <a:latin typeface="+mj-lt"/>
              </a:rPr>
              <a:t>pathauto</a:t>
            </a:r>
            <a:r>
              <a:rPr lang="fr-FR" sz="1600" dirty="0">
                <a:latin typeface="+mj-lt"/>
              </a:rPr>
              <a:t>, pour les </a:t>
            </a:r>
            <a:r>
              <a:rPr lang="fr-FR" sz="1600" dirty="0" err="1">
                <a:latin typeface="+mj-lt"/>
              </a:rPr>
              <a:t>smarturls</a:t>
            </a:r>
            <a:r>
              <a:rPr lang="fr-FR" sz="1600" dirty="0">
                <a:latin typeface="+mj-lt"/>
              </a:rPr>
              <a:t>.       </a:t>
            </a:r>
          </a:p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xmlns="" id="{DFAC229E-9346-074F-B67B-FBEE8EA430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grpSp>
        <p:nvGrpSpPr>
          <p:cNvPr id="4" name="Google Shape;664;p37">
            <a:extLst>
              <a:ext uri="{FF2B5EF4-FFF2-40B4-BE49-F238E27FC236}">
                <a16:creationId xmlns:a16="http://schemas.microsoft.com/office/drawing/2014/main" xmlns="" id="{F26B78D8-0A07-D84C-9E4C-FB0302CD515B}"/>
              </a:ext>
            </a:extLst>
          </p:cNvPr>
          <p:cNvGrpSpPr/>
          <p:nvPr/>
        </p:nvGrpSpPr>
        <p:grpSpPr>
          <a:xfrm>
            <a:off x="184282" y="848394"/>
            <a:ext cx="238669" cy="307428"/>
            <a:chOff x="2594325" y="1627175"/>
            <a:chExt cx="440850" cy="440850"/>
          </a:xfrm>
        </p:grpSpPr>
        <p:sp>
          <p:nvSpPr>
            <p:cNvPr id="6" name="Google Shape;665;p37">
              <a:extLst>
                <a:ext uri="{FF2B5EF4-FFF2-40B4-BE49-F238E27FC236}">
                  <a16:creationId xmlns:a16="http://schemas.microsoft.com/office/drawing/2014/main" xmlns="" id="{D3EE7068-2F52-D14F-B09C-3E5CDE128DCD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66;p37">
              <a:extLst>
                <a:ext uri="{FF2B5EF4-FFF2-40B4-BE49-F238E27FC236}">
                  <a16:creationId xmlns:a16="http://schemas.microsoft.com/office/drawing/2014/main" xmlns="" id="{B461917A-272C-6A4B-8CBB-B29F3A22DF3B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67;p37">
              <a:extLst>
                <a:ext uri="{FF2B5EF4-FFF2-40B4-BE49-F238E27FC236}">
                  <a16:creationId xmlns:a16="http://schemas.microsoft.com/office/drawing/2014/main" xmlns="" id="{E7D854D4-C871-A941-B759-9846AD77D332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78883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5;p14">
            <a:extLst>
              <a:ext uri="{FF2B5EF4-FFF2-40B4-BE49-F238E27FC236}">
                <a16:creationId xmlns:a16="http://schemas.microsoft.com/office/drawing/2014/main" xmlns="" id="{BAE0E695-CE5D-C84B-BB68-3885A842606A}"/>
              </a:ext>
            </a:extLst>
          </p:cNvPr>
          <p:cNvSpPr txBox="1">
            <a:spLocks/>
          </p:cNvSpPr>
          <p:nvPr/>
        </p:nvSpPr>
        <p:spPr>
          <a:xfrm>
            <a:off x="1922906" y="2140800"/>
            <a:ext cx="2087386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fr-FR" sz="7200" dirty="0">
                <a:solidFill>
                  <a:srgbClr val="C00000"/>
                </a:solidFill>
                <a:latin typeface="+mj-lt"/>
              </a:rPr>
              <a:t>PHP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xmlns="" id="{A4368B19-D020-D64B-B1FA-C055C4F39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9107" y="224853"/>
            <a:ext cx="1519205" cy="95899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6CCA605D-7429-5649-BFE7-27BD8E51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449" y="95401"/>
            <a:ext cx="4773013" cy="856800"/>
          </a:xfrm>
        </p:spPr>
        <p:txBody>
          <a:bodyPr/>
          <a:lstStyle/>
          <a:p>
            <a:r>
              <a:rPr lang="fr-FR" sz="2400" dirty="0">
                <a:solidFill>
                  <a:srgbClr val="C00000"/>
                </a:solidFill>
                <a:latin typeface="+mj-lt"/>
              </a:rPr>
              <a:t>Page se connecter et s'inscrire :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F182996-9688-452F-AB54-8C629CE2D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449" y="1184223"/>
            <a:ext cx="3283171" cy="2919759"/>
          </a:xfrm>
          <a:prstGeom prst="rect">
            <a:avLst/>
          </a:prstGeom>
        </p:spPr>
      </p:pic>
      <p:pic>
        <p:nvPicPr>
          <p:cNvPr id="1026" name="Picture 2" descr="C:\Users\Alex\Desktop\log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3150" y="1184223"/>
            <a:ext cx="4286250" cy="291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0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A830B7A6-9C07-4508-84A5-20F996AF6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872" y="1360873"/>
            <a:ext cx="4093057" cy="3552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630B473-AAA0-4304-B293-9EF3B4CEEDC9}"/>
              </a:ext>
            </a:extLst>
          </p:cNvPr>
          <p:cNvSpPr txBox="1"/>
          <p:nvPr/>
        </p:nvSpPr>
        <p:spPr>
          <a:xfrm>
            <a:off x="420872" y="160544"/>
            <a:ext cx="4322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200" b="1" dirty="0">
                <a:solidFill>
                  <a:srgbClr val="C00000"/>
                </a:solidFill>
                <a:latin typeface="+mj-lt"/>
                <a:cs typeface="Poppins"/>
                <a:sym typeface="Poppins"/>
              </a:rPr>
              <a:t>Page </a:t>
            </a:r>
            <a:r>
              <a:rPr lang="fr-FR" sz="2200" b="1" dirty="0">
                <a:solidFill>
                  <a:srgbClr val="C00000"/>
                </a:solidFill>
                <a:latin typeface="+mj-lt"/>
                <a:cs typeface="Poppins"/>
                <a:sym typeface="Poppins"/>
              </a:rPr>
              <a:t>profil :</a:t>
            </a:r>
          </a:p>
          <a:p>
            <a:r>
              <a:rPr lang="fr-FR" dirty="0">
                <a:solidFill>
                  <a:srgbClr val="C00000"/>
                </a:solidFill>
              </a:rPr>
              <a:t/>
            </a:r>
            <a:br>
              <a:rPr lang="fr-FR" dirty="0">
                <a:solidFill>
                  <a:srgbClr val="C00000"/>
                </a:solidFill>
              </a:rPr>
            </a:br>
            <a:r>
              <a:rPr lang="fr-FR" sz="1200" dirty="0">
                <a:solidFill>
                  <a:schemeClr val="tx1"/>
                </a:solidFill>
                <a:latin typeface="+mj-lt"/>
                <a:cs typeface="Poppins"/>
                <a:sym typeface="Poppins"/>
              </a:rPr>
              <a:t>cette page est destinée à :</a:t>
            </a:r>
            <a:br>
              <a:rPr lang="fr-FR" sz="1200" dirty="0">
                <a:solidFill>
                  <a:schemeClr val="tx1"/>
                </a:solidFill>
                <a:latin typeface="+mj-lt"/>
                <a:cs typeface="Poppins"/>
                <a:sym typeface="Poppins"/>
              </a:rPr>
            </a:br>
            <a:r>
              <a:rPr lang="fr-FR" sz="1200" dirty="0">
                <a:solidFill>
                  <a:schemeClr val="tx1"/>
                </a:solidFill>
                <a:latin typeface="+mj-lt"/>
                <a:cs typeface="Poppins"/>
                <a:sym typeface="Poppins"/>
              </a:rPr>
              <a:t> -permettre à l'utilisateur de modifier ses informations de           profil et son mot de passe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14E049C2-4672-44ED-B147-9DDE39D66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5249" y="1360873"/>
            <a:ext cx="4093057" cy="35528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xmlns="" id="{EA2FB766-877C-8446-9F96-2479F665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450" y="0"/>
            <a:ext cx="3587400" cy="1371600"/>
          </a:xfrm>
        </p:spPr>
        <p:txBody>
          <a:bodyPr/>
          <a:lstStyle/>
          <a:p>
            <a:r>
              <a:rPr lang="en" dirty="0">
                <a:solidFill>
                  <a:srgbClr val="C00000"/>
                </a:solidFill>
              </a:rPr>
              <a:t/>
            </a:r>
            <a:br>
              <a:rPr lang="en" dirty="0">
                <a:solidFill>
                  <a:srgbClr val="C00000"/>
                </a:solidFill>
              </a:rPr>
            </a:br>
            <a:r>
              <a:rPr lang="en" dirty="0">
                <a:solidFill>
                  <a:srgbClr val="C00000"/>
                </a:solidFill>
              </a:rPr>
              <a:t/>
            </a:r>
            <a:br>
              <a:rPr lang="en" dirty="0">
                <a:solidFill>
                  <a:srgbClr val="C00000"/>
                </a:solidFill>
              </a:rPr>
            </a:br>
            <a:r>
              <a:rPr lang="fr-FR" dirty="0">
                <a:solidFill>
                  <a:srgbClr val="C00000"/>
                </a:solidFill>
              </a:rPr>
              <a:t/>
            </a:r>
            <a:br>
              <a:rPr lang="fr-FR" dirty="0">
                <a:solidFill>
                  <a:srgbClr val="C00000"/>
                </a:solidFill>
              </a:rPr>
            </a:b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xmlns="" id="{605B1086-2B29-EB4F-A901-5B8DBCEBECF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11EB938-CC38-43E1-A806-AF7C59373E22}"/>
              </a:ext>
            </a:extLst>
          </p:cNvPr>
          <p:cNvSpPr/>
          <p:nvPr/>
        </p:nvSpPr>
        <p:spPr>
          <a:xfrm>
            <a:off x="631454" y="147191"/>
            <a:ext cx="501406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200" b="1" dirty="0">
                <a:solidFill>
                  <a:srgbClr val="C00000"/>
                </a:solidFill>
                <a:latin typeface="+mj-lt"/>
                <a:cs typeface="Poppins"/>
                <a:sym typeface="Poppins"/>
              </a:rPr>
              <a:t>Page </a:t>
            </a:r>
            <a:r>
              <a:rPr lang="fr-FR" sz="2200" b="1" dirty="0">
                <a:solidFill>
                  <a:srgbClr val="C00000"/>
                </a:solidFill>
                <a:latin typeface="+mj-lt"/>
                <a:cs typeface="Poppins"/>
                <a:sym typeface="Poppins"/>
              </a:rPr>
              <a:t>d'accueille :</a:t>
            </a:r>
          </a:p>
          <a:p>
            <a:r>
              <a:rPr lang="fr-FR" dirty="0">
                <a:solidFill>
                  <a:srgbClr val="C00000"/>
                </a:solidFill>
              </a:rPr>
              <a:t/>
            </a:r>
            <a:br>
              <a:rPr lang="fr-FR" dirty="0">
                <a:solidFill>
                  <a:srgbClr val="C00000"/>
                </a:solidFill>
              </a:rPr>
            </a:br>
            <a:r>
              <a:rPr lang="fr-FR" dirty="0">
                <a:solidFill>
                  <a:schemeClr val="tx1"/>
                </a:solidFill>
              </a:rPr>
              <a:t>cette page est destinée à :</a:t>
            </a:r>
          </a:p>
          <a:p>
            <a:r>
              <a:rPr lang="fr-FR" dirty="0">
                <a:solidFill>
                  <a:schemeClr val="tx1"/>
                </a:solidFill>
              </a:rPr>
              <a:t>   - afficher une vidéo d'aperçu aléatoire</a:t>
            </a:r>
            <a:br>
              <a:rPr lang="fr-FR" dirty="0">
                <a:solidFill>
                  <a:schemeClr val="tx1"/>
                </a:solidFill>
              </a:rPr>
            </a:br>
            <a:r>
              <a:rPr lang="fr-FR" dirty="0">
                <a:solidFill>
                  <a:schemeClr val="tx1"/>
                </a:solidFill>
              </a:rPr>
              <a:t>   - afficher ensemble les catégories de films et de séries</a:t>
            </a:r>
            <a:endParaRPr lang="fr-FR" dirty="0"/>
          </a:p>
        </p:txBody>
      </p:sp>
      <p:pic>
        <p:nvPicPr>
          <p:cNvPr id="2050" name="Picture 2" descr="C:\Users\Alex\Desktop\fron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80" y="1610287"/>
            <a:ext cx="4089556" cy="3123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lex\Desktop\genr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6880" y="1504108"/>
            <a:ext cx="4233116" cy="333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0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F4533736-4DE2-CF4E-8C8C-C0383ABB6E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Titre 8">
            <a:extLst>
              <a:ext uri="{FF2B5EF4-FFF2-40B4-BE49-F238E27FC236}">
                <a16:creationId xmlns:a16="http://schemas.microsoft.com/office/drawing/2014/main" xmlns="" id="{20975ED6-5595-F645-B71A-5860A9A63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449" y="371201"/>
            <a:ext cx="5656248" cy="1153174"/>
          </a:xfrm>
        </p:spPr>
        <p:txBody>
          <a:bodyPr/>
          <a:lstStyle/>
          <a:p>
            <a:r>
              <a:rPr lang="en" sz="2200" dirty="0">
                <a:solidFill>
                  <a:srgbClr val="C00000"/>
                </a:solidFill>
                <a:latin typeface="+mj-lt"/>
                <a:sym typeface="Arial"/>
              </a:rPr>
              <a:t>Page </a:t>
            </a:r>
            <a:r>
              <a:rPr lang="fr-FR" sz="2200" dirty="0">
                <a:solidFill>
                  <a:srgbClr val="C00000"/>
                </a:solidFill>
                <a:latin typeface="+mj-lt"/>
                <a:sym typeface="Arial"/>
              </a:rPr>
              <a:t>série :</a:t>
            </a:r>
            <a:br>
              <a:rPr lang="fr-FR" sz="2200" dirty="0">
                <a:solidFill>
                  <a:srgbClr val="C00000"/>
                </a:solidFill>
                <a:latin typeface="+mj-lt"/>
                <a:sym typeface="Arial"/>
              </a:rPr>
            </a:br>
            <a:r>
              <a:rPr lang="fr-FR" sz="1200" b="0" dirty="0">
                <a:solidFill>
                  <a:srgbClr val="C00000"/>
                </a:solidFill>
              </a:rPr>
              <a:t/>
            </a:r>
            <a:br>
              <a:rPr lang="fr-FR" sz="1200" b="0" dirty="0">
                <a:solidFill>
                  <a:srgbClr val="C00000"/>
                </a:solidFill>
              </a:rPr>
            </a:br>
            <a:r>
              <a:rPr lang="fr-FR" sz="1200" b="0" dirty="0">
                <a:solidFill>
                  <a:schemeClr val="tx1"/>
                </a:solidFill>
                <a:latin typeface="+mj-lt"/>
              </a:rPr>
              <a:t>cette page est destinée à :</a:t>
            </a:r>
            <a:br>
              <a:rPr lang="fr-FR" sz="1200" b="0" dirty="0">
                <a:solidFill>
                  <a:schemeClr val="tx1"/>
                </a:solidFill>
                <a:latin typeface="+mj-lt"/>
              </a:rPr>
            </a:br>
            <a:r>
              <a:rPr lang="fr-FR" sz="1200" b="0" dirty="0">
                <a:solidFill>
                  <a:schemeClr val="tx1"/>
                </a:solidFill>
                <a:latin typeface="+mj-lt"/>
              </a:rPr>
              <a:t>   - afficher une vidéo d'aperçu série aléatoire .</a:t>
            </a:r>
            <a:br>
              <a:rPr lang="fr-FR" sz="1200" b="0" dirty="0">
                <a:solidFill>
                  <a:schemeClr val="tx1"/>
                </a:solidFill>
                <a:latin typeface="+mj-lt"/>
              </a:rPr>
            </a:br>
            <a:r>
              <a:rPr lang="fr-FR" sz="1200" b="0" dirty="0">
                <a:solidFill>
                  <a:schemeClr val="tx1"/>
                </a:solidFill>
                <a:latin typeface="+mj-lt"/>
              </a:rPr>
              <a:t>   - afficher les catégories juste pour les séries .</a:t>
            </a: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F2063603-6ECF-4AAC-92DA-791D0C26B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76" y="1440227"/>
            <a:ext cx="4093263" cy="3227139"/>
          </a:xfrm>
          <a:prstGeom prst="rect">
            <a:avLst/>
          </a:prstGeom>
        </p:spPr>
      </p:pic>
      <p:pic>
        <p:nvPicPr>
          <p:cNvPr id="3074" name="Picture 2" descr="C:\Users\Alex\Desktop\Séri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589" y="762934"/>
            <a:ext cx="3994189" cy="4163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Volsce template">
  <a:themeElements>
    <a:clrScheme name="Custom 347">
      <a:dk1>
        <a:srgbClr val="252831"/>
      </a:dk1>
      <a:lt1>
        <a:srgbClr val="FFFFFF"/>
      </a:lt1>
      <a:dk2>
        <a:srgbClr val="68728D"/>
      </a:dk2>
      <a:lt2>
        <a:srgbClr val="E9EDF3"/>
      </a:lt2>
      <a:accent1>
        <a:srgbClr val="7D89AC"/>
      </a:accent1>
      <a:accent2>
        <a:srgbClr val="728CD8"/>
      </a:accent2>
      <a:accent3>
        <a:srgbClr val="72D8D8"/>
      </a:accent3>
      <a:accent4>
        <a:srgbClr val="B1D872"/>
      </a:accent4>
      <a:accent5>
        <a:srgbClr val="F8D067"/>
      </a:accent5>
      <a:accent6>
        <a:srgbClr val="BDC3D3"/>
      </a:accent6>
      <a:hlink>
        <a:srgbClr val="7D89A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1060</TotalTime>
  <Words>214</Words>
  <Application>Microsoft Office PowerPoint</Application>
  <PresentationFormat>Affichage à l'écran (16:9)</PresentationFormat>
  <Paragraphs>60</Paragraphs>
  <Slides>17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2" baseType="lpstr">
      <vt:lpstr>Arial</vt:lpstr>
      <vt:lpstr>Poppins</vt:lpstr>
      <vt:lpstr>Wingdings</vt:lpstr>
      <vt:lpstr>Montserrat Light</vt:lpstr>
      <vt:lpstr>Volsce template</vt:lpstr>
      <vt:lpstr>THIS IS YOUR PRESENTATION TITLE</vt:lpstr>
      <vt:lpstr>Projet Tuteuré : TeamProject</vt:lpstr>
      <vt:lpstr>Présentation PowerPoint</vt:lpstr>
      <vt:lpstr>Présentation PowerPoint</vt:lpstr>
      <vt:lpstr>Présentation PowerPoint</vt:lpstr>
      <vt:lpstr>Page se connecter et s'inscrire : </vt:lpstr>
      <vt:lpstr>Présentation PowerPoint</vt:lpstr>
      <vt:lpstr>   </vt:lpstr>
      <vt:lpstr>Page série :  cette page est destinée à :    - afficher une vidéo d'aperçu série aléatoire .    - afficher les catégories juste pour les séries . </vt:lpstr>
      <vt:lpstr>Page films :  cette page est destinée à :    - afficher une vidéo d'aperçu film aléatoire .    - afficher les catégories juste pour les films .</vt:lpstr>
      <vt:lpstr>Présentation PowerPoint</vt:lpstr>
      <vt:lpstr>FrontPage - Login</vt:lpstr>
      <vt:lpstr>Page d'accueille</vt:lpstr>
      <vt:lpstr>Les genres de films et series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Alex</cp:lastModifiedBy>
  <cp:revision>35</cp:revision>
  <dcterms:modified xsi:type="dcterms:W3CDTF">2020-06-08T16:10:31Z</dcterms:modified>
</cp:coreProperties>
</file>